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6" r:id="rId3"/>
    <p:sldId id="605" r:id="rId4"/>
    <p:sldId id="265" r:id="rId5"/>
    <p:sldId id="731" r:id="rId6"/>
    <p:sldId id="732" r:id="rId7"/>
    <p:sldId id="267" r:id="rId8"/>
    <p:sldId id="751" r:id="rId9"/>
    <p:sldId id="733" r:id="rId10"/>
    <p:sldId id="734" r:id="rId11"/>
    <p:sldId id="735" r:id="rId12"/>
    <p:sldId id="736" r:id="rId13"/>
    <p:sldId id="737" r:id="rId14"/>
    <p:sldId id="738" r:id="rId15"/>
    <p:sldId id="739" r:id="rId16"/>
    <p:sldId id="740" r:id="rId17"/>
    <p:sldId id="741" r:id="rId18"/>
    <p:sldId id="742" r:id="rId19"/>
    <p:sldId id="743" r:id="rId20"/>
    <p:sldId id="726" r:id="rId21"/>
    <p:sldId id="745" r:id="rId22"/>
    <p:sldId id="746" r:id="rId23"/>
    <p:sldId id="747" r:id="rId24"/>
    <p:sldId id="748" r:id="rId25"/>
    <p:sldId id="749" r:id="rId26"/>
    <p:sldId id="339" r:id="rId27"/>
    <p:sldId id="750" r:id="rId28"/>
    <p:sldId id="752" r:id="rId29"/>
    <p:sldId id="753" r:id="rId30"/>
    <p:sldId id="755" r:id="rId31"/>
    <p:sldId id="744" r:id="rId32"/>
    <p:sldId id="604" r:id="rId3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4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lLzcW5NG5eA?start=10&amp;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CxC161GvMPc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hgurrvho_Ug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0o9UvhJA-M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11: Public Goods and Common Resources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A4B7-920F-6218-8F92-D76309B3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D50531-97EC-C320-2E4F-2226BEA0359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96E99A-1123-CCEE-080B-2E8F0E2458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3C1CA-1B09-5707-B057-966AF1FE7A2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B30C1C1-A33A-E4B2-245A-A9ED50A6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A33A3BE-7C04-2E8A-CA28-B8CA7C4A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F94E3A-3D99-33DE-EDE2-EF51A53B9C07}"/>
              </a:ext>
            </a:extLst>
          </p:cNvPr>
          <p:cNvSpPr txBox="1">
            <a:spLocks/>
          </p:cNvSpPr>
          <p:nvPr/>
        </p:nvSpPr>
        <p:spPr>
          <a:xfrm>
            <a:off x="5095875" y="1300900"/>
            <a:ext cx="663575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Suppose two towns are considering building a publicly accessible highway to connect them.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This highway is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non-rival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, since one person’s use of the road does not prevent others from using it.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It is also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non-excludable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, as it is open to the public.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Therefore, this highway would be classified as a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public good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How can we fund the construction of the highway?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278F2-81E4-98F7-4FA9-831C0081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6098"/>
          <a:stretch/>
        </p:blipFill>
        <p:spPr>
          <a:xfrm>
            <a:off x="457199" y="1300900"/>
            <a:ext cx="45791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EB8FC-667B-44B8-DF87-89A874502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BD1129-9B3E-F1E3-A386-242A8493C5F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373E4C-67EA-C1B7-B1EA-F88BF8A3A5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D576C-496B-974B-464D-EEACA6A81A7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7A3060F-F232-D8F7-98D3-187AF821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7A5D849-CEBD-5C1C-3120-1956CF7A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4A961E-C756-CEAA-91A0-0247A981CCE8}"/>
              </a:ext>
            </a:extLst>
          </p:cNvPr>
          <p:cNvSpPr txBox="1">
            <a:spLocks/>
          </p:cNvSpPr>
          <p:nvPr/>
        </p:nvSpPr>
        <p:spPr>
          <a:xfrm>
            <a:off x="5105400" y="1300900"/>
            <a:ext cx="6626227" cy="502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Ideally, those who would benefit from using the highway would contribute according to their Willingness to Pay (WTP).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However, once the highway is completed, there would be nothing stopping travelers from using it, whether or not they helped fund it.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Because of its non-excludable nature, such a project creates a strong incentive for people to become free riders.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Free riders are individuals who enjoy the benefits of a good or service but avoid contributing.</a:t>
            </a:r>
          </a:p>
        </p:txBody>
      </p:sp>
      <p:pic>
        <p:nvPicPr>
          <p:cNvPr id="2050" name="Picture 2" descr="Things They Don't Tell You At a B-School - Free Riding">
            <a:extLst>
              <a:ext uri="{FF2B5EF4-FFF2-40B4-BE49-F238E27FC236}">
                <a16:creationId xmlns:a16="http://schemas.microsoft.com/office/drawing/2014/main" id="{FC850568-84E5-9ABD-49E2-326D00992E8E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r="4396"/>
          <a:stretch/>
        </p:blipFill>
        <p:spPr bwMode="auto">
          <a:xfrm>
            <a:off x="457199" y="13009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84FE-0592-0751-EA05-90F7D9FB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BF40FE-06FF-FC56-82F8-5D23AB0496A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DA8CCE-2424-02C7-DFDC-840CFAB7C7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2CACF-62A5-5C64-768B-15DD16F8A6D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C97AC3D-E3E5-2B7B-F3C9-E13107C0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5702CEE-A324-8FF0-0515-1CB7C3E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5A653B-F9EC-17DA-C60F-C526E1911509}"/>
              </a:ext>
            </a:extLst>
          </p:cNvPr>
          <p:cNvSpPr txBox="1">
            <a:spLocks/>
          </p:cNvSpPr>
          <p:nvPr/>
        </p:nvSpPr>
        <p:spPr>
          <a:xfrm>
            <a:off x="457200" y="2633472"/>
            <a:ext cx="11274428" cy="360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#1: Should this highway be constructed?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collective benefit residents would enjoy if the highway is completed is $500,000.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cost of constructing the highway is $400,000.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Since the benefit exceeds the cost, the highway should be constructed.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38F7A4-48FE-191D-E08F-EE98436BB15D}"/>
              </a:ext>
            </a:extLst>
          </p:cNvPr>
          <p:cNvSpPr/>
          <p:nvPr/>
        </p:nvSpPr>
        <p:spPr>
          <a:xfrm>
            <a:off x="457197" y="1300900"/>
            <a:ext cx="11274427" cy="1263279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  <a:latin typeface="Garamond"/>
              </a:rPr>
              <a:t>Suppose that the two towns have a combined population of 1,000. Each resident in these two towns values having a highway connecting them at $500 each. The best estimate for the total cost of constructing the highway is $400,000.</a:t>
            </a:r>
          </a:p>
        </p:txBody>
      </p:sp>
    </p:spTree>
    <p:extLst>
      <p:ext uri="{BB962C8B-B14F-4D97-AF65-F5344CB8AC3E}">
        <p14:creationId xmlns:p14="http://schemas.microsoft.com/office/powerpoint/2010/main" val="29552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48A0C-BA40-0480-C080-560C3336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D57DF5-1CD6-48BA-EAB2-990D023AE29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9B7D21-E4FA-606D-E7AC-23791A9404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345B5-7798-A7F9-5648-60625480C6C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B1E688-26E7-7E31-B884-A5EA867F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80D9A2-9624-7129-623C-574107D4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8D1881-39EB-06C9-5B46-52B3C0AB0C92}"/>
              </a:ext>
            </a:extLst>
          </p:cNvPr>
          <p:cNvSpPr txBox="1">
            <a:spLocks/>
          </p:cNvSpPr>
          <p:nvPr/>
        </p:nvSpPr>
        <p:spPr>
          <a:xfrm>
            <a:off x="457200" y="2971800"/>
            <a:ext cx="11274428" cy="326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#2: Can the highway be constructed?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Even though the collective benefit is $500,000, some residents contribute less than their actual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This is a classic case of the free rider problem, since residents know the highway is non-excludable.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highway should be built but cannot be built due to the lack of funds (short by $100,000).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#3: Can the government help build this highway?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Yes.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government can levy a $100 tax on all residents to make up for the $100,000 shortage.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F8BCAD-8B66-92BF-3308-58E305A311E4}"/>
              </a:ext>
            </a:extLst>
          </p:cNvPr>
          <p:cNvSpPr/>
          <p:nvPr/>
        </p:nvSpPr>
        <p:spPr>
          <a:xfrm>
            <a:off x="457197" y="1300900"/>
            <a:ext cx="11274427" cy="158860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  <a:latin typeface="Garamond"/>
              </a:rPr>
              <a:t>Suppose that the two towns have a combined population of 1,000. Each resident in these towns values having a highway connecting them at $500 each. The best estimate for the total cost of constructing the highway is $400,000. The mayors of the towns ask for voluntary contributions from the community, and only $300,000 is collected.</a:t>
            </a:r>
          </a:p>
        </p:txBody>
      </p:sp>
    </p:spTree>
    <p:extLst>
      <p:ext uri="{BB962C8B-B14F-4D97-AF65-F5344CB8AC3E}">
        <p14:creationId xmlns:p14="http://schemas.microsoft.com/office/powerpoint/2010/main" val="1237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C401-2031-346A-C1A4-B1102929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96F41E-73F6-4E03-AE32-526C922A44D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132A22-896A-2447-BF50-AF3BFA3DEA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Goods, Market Failures, and the Government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D4BB4-EC83-727E-D5CB-199219E75D3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DDC92AE-73FC-B1B0-BC2E-78909AC0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5A2FC1F-FA9E-47B5-96A4-7C66F483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E938D7-D2A2-8D54-35C2-0E06D40D7F34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Public goods are often the source of market failures, situations in which the market outcome is not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Using the framework from Chapter 10, we can think of public goods as goods that generate large positive externalities.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If one funds a public good, they confer an external benefit on others who use it without paying for 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Therefore, even though the public good is socially desirable, it would be undersupplied if left to the market.</a:t>
            </a:r>
          </a:p>
          <a:p>
            <a:pPr lvl="5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government can provide the public good as long as it determines that the total benefits exceed the total costs.</a:t>
            </a:r>
          </a:p>
        </p:txBody>
      </p:sp>
    </p:spTree>
    <p:extLst>
      <p:ext uri="{BB962C8B-B14F-4D97-AF65-F5344CB8AC3E}">
        <p14:creationId xmlns:p14="http://schemas.microsoft.com/office/powerpoint/2010/main" val="13254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191D-212C-49C2-B016-0B545DBE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3BD6EF-BAB4-69F4-B6FE-B82AB3056B6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061C48-B7E0-4C3F-D1BD-84DB3DFEAE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Marginal Revolution University (2015, June 26). </a:t>
            </a:r>
            <a:r>
              <a:rPr lang="en-US" sz="2400" i="1" dirty="0">
                <a:solidFill>
                  <a:schemeClr val="bg1"/>
                </a:solidFill>
              </a:rPr>
              <a:t>Public Goods and Asteroid Defense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https://youtu.be/lLzcW5NG5eA?si=CAu4rqu16Ukobf9D&amp;t=10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E47C9-079A-6881-1B81-D39F5572AD6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E64615C-5A32-8B84-2097-F1A9984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C935423-387A-759B-361D-EE6A298E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Public Goods and Asteroid Defense">
            <a:hlinkClick r:id="" action="ppaction://media"/>
            <a:extLst>
              <a:ext uri="{FF2B5EF4-FFF2-40B4-BE49-F238E27FC236}">
                <a16:creationId xmlns:a16="http://schemas.microsoft.com/office/drawing/2014/main" id="{4E99AB2D-90DE-EE92-487F-C4F14A04E1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3D2D-5138-8B49-C8EB-FE309A1D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029817-2F6C-6011-BE43-9B6EBBD48D1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CD9512-1A65-F94D-25FC-1B829F4131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National Defense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F9637-568E-11F4-C1D9-338EE82557B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A4B586-67A3-372A-7206-7943118C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D6D6192-1AA6-1743-C5A0-B72C7E51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D62619-2BD1-8E75-AA18-A2ACC4FE2E15}"/>
              </a:ext>
            </a:extLst>
          </p:cNvPr>
          <p:cNvSpPr txBox="1">
            <a:spLocks/>
          </p:cNvSpPr>
          <p:nvPr/>
        </p:nvSpPr>
        <p:spPr>
          <a:xfrm>
            <a:off x="3876675" y="1300900"/>
            <a:ext cx="785495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National defense is the classic example of a public good.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a military has been established, it is not possible to exclude anyone in the country from enjoying its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One person being defended against foreign aggression does not prevent others from receiving the same protection.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One of the most expensive public goods.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In FY 2025, U.S. defense spending is projected to exceed $880 billion.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Roughly 13% of total federal spending and half of all discretionary spending.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One of the less controversial public goods.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While there is debate over the magnitude of spending, almost everyone agrees that the service itself is necessary.</a:t>
            </a:r>
          </a:p>
        </p:txBody>
      </p:sp>
      <p:pic>
        <p:nvPicPr>
          <p:cNvPr id="1028" name="Picture 4" descr="Pentagon Relaxes Press Access Rules - The New York Times">
            <a:extLst>
              <a:ext uri="{FF2B5EF4-FFF2-40B4-BE49-F238E27FC236}">
                <a16:creationId xmlns:a16="http://schemas.microsoft.com/office/drawing/2014/main" id="{13D9FB9D-9EC2-68FF-8C9A-6B26F2CB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3352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4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6F58-4AE6-575F-F704-D2B27CB0E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497C7-F568-DB24-2559-E6889C50014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88D9B5-F8CD-BD81-C63D-12754AF13D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Basic Research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D5313-C525-23AB-5A52-930A13E0792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4E2B425-42C7-7A84-7C0E-8CD71E340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77319FD-E490-B546-F612-BFB7D9B7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764BF62-30DC-1004-98B8-26203DD382D6}"/>
              </a:ext>
            </a:extLst>
          </p:cNvPr>
          <p:cNvSpPr txBox="1">
            <a:spLocks/>
          </p:cNvSpPr>
          <p:nvPr/>
        </p:nvSpPr>
        <p:spPr>
          <a:xfrm>
            <a:off x="4857749" y="1300900"/>
            <a:ext cx="6873877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Basic research is another important public good.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general knowledge is achieved and published, anyone can use it free of charge.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One person’s use of general knowledge does not reduce its availability to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Basic research involves the production of general knowledge.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Private firms conduct research, but most of their work focuses on producing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technical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 knowledge which: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Builds on the existing stock of general knowledge, and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Is often patented (excludable).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solidFill>
                <a:srgbClr val="000000"/>
              </a:solidFill>
              <a:latin typeface="Garamond"/>
            </a:endParaRP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52" name="Picture 4" descr="5 Things to Consider Before Conducting Research | Researcher.Life">
            <a:extLst>
              <a:ext uri="{FF2B5EF4-FFF2-40B4-BE49-F238E27FC236}">
                <a16:creationId xmlns:a16="http://schemas.microsoft.com/office/drawing/2014/main" id="{65E64DE5-0CC6-60EF-CA50-9621E9998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18567"/>
          <a:stretch/>
        </p:blipFill>
        <p:spPr bwMode="auto">
          <a:xfrm>
            <a:off x="457199" y="1300900"/>
            <a:ext cx="43243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0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35F6-C7E1-4E97-436C-2CF10119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7D19F7-AE4D-4A72-A05E-99BEEED261C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B5BFAB-0F4D-9C06-9612-1613D7385A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Reducing Poverty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9CB82-9B08-518C-3F84-DB69840619D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E07EB8-CC13-0CB3-6AFE-80F63799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74DD6F0-EC29-72ED-41CC-6A396B92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108D7B-3E70-40FE-E37F-291509DC3324}"/>
              </a:ext>
            </a:extLst>
          </p:cNvPr>
          <p:cNvSpPr txBox="1">
            <a:spLocks/>
          </p:cNvSpPr>
          <p:nvPr/>
        </p:nvSpPr>
        <p:spPr>
          <a:xfrm>
            <a:off x="3733801" y="1300900"/>
            <a:ext cx="799782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If we are looking at a specific poverty reduction program…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Excludable: Only eligible individuals receive the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Distributing the benefits to one person uses up limited resources that could have gone to another.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If the public good is defined as a poverty-free society…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poverty is eradicated, the benefits of living in a society free of poverty is non-excludable.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The benefits of living in a poverty-free world is non-rival.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Government programs target poverty reduction in the U.S.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SNAP: Subsidizes food purchases for low-income households.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Medicaid: Provides low-income households with medical care.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EITC: Tax rebates for those who work low-wage jobs.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solidFill>
                <a:srgbClr val="000000"/>
              </a:solidFill>
              <a:latin typeface="Garamond"/>
            </a:endParaRP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50" name="Picture 2" descr="UN SDG 1 of 17: No Poverty">
            <a:extLst>
              <a:ext uri="{FF2B5EF4-FFF2-40B4-BE49-F238E27FC236}">
                <a16:creationId xmlns:a16="http://schemas.microsoft.com/office/drawing/2014/main" id="{64820597-1928-CFD7-1E95-1E43C2966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0" t="1563" r="433"/>
          <a:stretch/>
        </p:blipFill>
        <p:spPr bwMode="auto">
          <a:xfrm>
            <a:off x="457199" y="1300900"/>
            <a:ext cx="320378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2C20-0BB4-1686-4725-F8C86BD7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5AA14-7E84-ADAB-3435-BFEB42A3443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4C4266-2F0C-DD2B-B62D-19709A2746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Provision of Public Goods: Cost–Benefit Analysis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45AA9-3369-1853-733B-DD0109D9FB0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E7CF55-1D27-2FAE-76CD-DDECE263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115417F-F104-5B55-FB9C-8C08F417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9215C7-43C5-F267-BFD3-DD14FAD8A33F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Recall: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“The government can provide the public good as long as it determines that the total benefits exceed the total costs.”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This necessitates a cost–benefit analysis, a study that compares the costs and benefits to society of providing a public good.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cost–benefit analysis of public goods is intrinsically difficult: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Public goods are available to everyone free of charge, so there is no market-determined price to judge their value to society.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Asking those who would benefit from the public good is unreliable, as they have an incentive to overstate the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Asking those who would lose from the public good is also unreliable, as they have an incentive to overstate the costs.</a:t>
            </a:r>
          </a:p>
        </p:txBody>
      </p:sp>
    </p:spTree>
    <p:extLst>
      <p:ext uri="{BB962C8B-B14F-4D97-AF65-F5344CB8AC3E}">
        <p14:creationId xmlns:p14="http://schemas.microsoft.com/office/powerpoint/2010/main" val="42424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goods and services we consume are available free of charge: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Public parks, toll-free highways, clean air, etc.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absence of prices, the market forces that normally allocate resources are also absent.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invisible hand cannot operate, since it relies on market prices that do not exist in these cases.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Private markets cannot ensure that such goods are provided and used efficiently to maximize society’s welfare as a whole.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#7: “Governments can sometimes improve market outcomes.”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155F5-02B4-7EFA-3767-8D7EA9D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F0767-D694-7566-3B71-5188DCC20A46}"/>
              </a:ext>
            </a:extLst>
          </p:cNvPr>
          <p:cNvSpPr txBox="1"/>
          <p:nvPr/>
        </p:nvSpPr>
        <p:spPr>
          <a:xfrm>
            <a:off x="1" y="3017102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Common Resources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7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952B0-5977-460E-B322-64D5220D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8CBEF3-1F57-45C1-A0D5-B81C27C34AA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2CC1CD-5988-47E1-D8EC-76285CA31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 &amp; Tragedy of the Commons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B6D4-E27A-CF56-FBD3-D1F71687DCD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FBC865-64EC-EE9E-9695-0B4C3906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46B5DB9-E4E7-6D44-E67A-5E278E2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051ADF-DF3C-A0F0-5547-D1EA57594FD7}"/>
              </a:ext>
            </a:extLst>
          </p:cNvPr>
          <p:cNvSpPr txBox="1">
            <a:spLocks/>
          </p:cNvSpPr>
          <p:nvPr/>
        </p:nvSpPr>
        <p:spPr>
          <a:xfrm>
            <a:off x="4133851" y="1300900"/>
            <a:ext cx="7597776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Common resources are non-excludable, so that they are available free of charge to any who wishes to use them.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Common resources are rival in consumption, so one person’s use reduces other people’s ability to use them.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Therefore, once a common resource is provided, we must be concerned about how much it is used.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Tragedy of the Commons: A parable that illustrates why common resources are used more than is desirable from the standpoint of society as a whole.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14619-8B6E-19D4-DED6-F0818000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35962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7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BE47-B14A-F8F3-CC5B-470DD74E5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0F27BF-B374-3409-0874-4E7D7FDD649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F909BF-4710-1156-F0EF-E9842E3F62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TED-Ed (2017, November 21). </a:t>
            </a:r>
            <a:r>
              <a:rPr lang="en-US" sz="2400" i="1" dirty="0">
                <a:solidFill>
                  <a:schemeClr val="bg1"/>
                </a:solidFill>
              </a:rPr>
              <a:t>What is the tragedy of the commons? - Nicholas Amendolare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https://youtu.be/CxC161GvMPc?si=sEwXdPYzTKo2RWzB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DE708-C45D-86FF-CA78-68F4C344057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EA880F-E7E1-4BA7-AA3C-6B950593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BA65AA7-5457-AB22-5B3A-AA9C5630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" name="Online Media 1" title="What is the tragedy of the commons? - Nicholas Amendolare">
            <a:hlinkClick r:id="" action="ppaction://media"/>
            <a:extLst>
              <a:ext uri="{FF2B5EF4-FFF2-40B4-BE49-F238E27FC236}">
                <a16:creationId xmlns:a16="http://schemas.microsoft.com/office/drawing/2014/main" id="{8D961905-505C-D61D-2123-4DBB1EE9A8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7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8F813-8AC5-E541-E29E-12903CFE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ECD3CC-5331-2E74-715A-EED96FCDFDA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25518D-1037-4B03-063E-AD0AD8226B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Tragedy of the Commons and Externalities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92DF2-8238-6C97-CE26-BBF4E0E529D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7054670-92A2-68BA-9E05-FD70E041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7E3D318-7B69-3543-DC5C-A980F1E7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35258B-11AF-0801-91F0-CD151A7E8BD2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8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Quick Recap: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Consider a local lake with a limited fish population, where the fish stock is a common resource.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If everyone acts in their own self-interest, the fish stock will be depleted.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Only through careful coordination can the fish stock remain available to everyone in the long run.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Tragedy of the Commons arises when social and private incentives diverge.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Private: Catch as many fish as needed to meet individual needs.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Social: Catch only as many fish as needed to maintain the overall fish population.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difference between social and private incentives can be viewed as a negative externality.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Allowing each angler to catch as much as they wish reduces the quality of the common resource.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Individuals ignore this external cost, resulting in the overuse of the resource.</a:t>
            </a:r>
          </a:p>
        </p:txBody>
      </p:sp>
    </p:spTree>
    <p:extLst>
      <p:ext uri="{BB962C8B-B14F-4D97-AF65-F5344CB8AC3E}">
        <p14:creationId xmlns:p14="http://schemas.microsoft.com/office/powerpoint/2010/main" val="2891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6530-0BA5-5CB6-2A7F-2B55221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976300-CC25-8989-6F96-8408A8012DA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DFB176-E254-BE65-5638-9FA0960E3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Potential Solutions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0AB6B-BA6A-FF61-B9BD-343CB2E3B82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6AE49A-7C4B-056E-5385-BDA0A4C3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A1905A4-9B6A-7FBD-05E9-D80C38AF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CD857E-0FE5-66D7-2C14-05D90961C3A3}"/>
              </a:ext>
            </a:extLst>
          </p:cNvPr>
          <p:cNvSpPr txBox="1">
            <a:spLocks/>
          </p:cNvSpPr>
          <p:nvPr/>
        </p:nvSpPr>
        <p:spPr>
          <a:xfrm>
            <a:off x="5105399" y="1300900"/>
            <a:ext cx="66262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Regulation: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Limit the number of fish any angler is allowed to catch.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Corrective Taxes: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Internalize the externality by imposing a per-catch tax.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Cap-and-Trade: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Auction off a limited number of permits to catch fish.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 err="1">
                <a:solidFill>
                  <a:srgbClr val="000000"/>
                </a:solidFill>
                <a:latin typeface="Garamond"/>
              </a:rPr>
              <a:t>Coasean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 Bargaining: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Assign property rights to the fishery, allowing townspeople to negotiate and manage usage collectively.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C7607-3715-5C2E-20CE-108C90E3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275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682C-EFD3-FE7A-B3D5-95530CB2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F0244-0FC0-D1EB-5D95-B3B4BE402EF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54240A-AE3A-81C7-BC17-32B14C7770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Clean Air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C1ED1-3142-3816-D951-879336060C9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E1FA7-F1A0-C844-4387-F1A34CC2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D8C776B-01BD-C13F-B210-6BEE9D90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B5966-FA80-B6A1-43A7-45FF134852FB}"/>
              </a:ext>
            </a:extLst>
          </p:cNvPr>
          <p:cNvSpPr txBox="1">
            <a:spLocks/>
          </p:cNvSpPr>
          <p:nvPr/>
        </p:nvSpPr>
        <p:spPr>
          <a:xfrm>
            <a:off x="5105399" y="1300900"/>
            <a:ext cx="66262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Environmental degradation is a modern example of the Tragedy of the Commons.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Clean air is a common resource: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Breathing and enjoying clean air are free and available to everyone in the region.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If too many polluters emit pollutants, the quality of air decreases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Negative Externality: Pollution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Regulations or corrective taxes are commonly used to address this problem.</a:t>
            </a:r>
          </a:p>
        </p:txBody>
      </p:sp>
      <p:pic>
        <p:nvPicPr>
          <p:cNvPr id="4098" name="Picture 2" descr="Great Smog of London | 1952, Cause, Deaths, &amp; Facts | Britannica">
            <a:extLst>
              <a:ext uri="{FF2B5EF4-FFF2-40B4-BE49-F238E27FC236}">
                <a16:creationId xmlns:a16="http://schemas.microsoft.com/office/drawing/2014/main" id="{2C134385-EC9F-5D19-1AF7-5F3431C8B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1" r="4564"/>
          <a:stretch>
            <a:fillRect/>
          </a:stretch>
        </p:blipFill>
        <p:spPr bwMode="auto">
          <a:xfrm>
            <a:off x="457197" y="1427532"/>
            <a:ext cx="4572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6771-AEC1-1215-439B-B035141C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B359CC-5554-942B-659C-1E0CF8975A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B1AEC-26AB-D6D4-8DB4-5E3941E7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Clean 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FA437-8C6E-29D6-2794-840C1A96FB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0CC51-FEFB-6FF1-F79D-D2BC45E9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61646-C608-9135-58CA-5FB7EC22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Content Placeholder 10" descr="A graph with red and orange bars&#10;&#10;AI-generated content may be incorrect.">
            <a:extLst>
              <a:ext uri="{FF2B5EF4-FFF2-40B4-BE49-F238E27FC236}">
                <a16:creationId xmlns:a16="http://schemas.microsoft.com/office/drawing/2014/main" id="{323C7EEB-5EF5-ABED-04B6-36CB12638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007" y="1036367"/>
            <a:ext cx="9518808" cy="5354330"/>
          </a:xfrm>
        </p:spPr>
      </p:pic>
    </p:spTree>
    <p:extLst>
      <p:ext uri="{BB962C8B-B14F-4D97-AF65-F5344CB8AC3E}">
        <p14:creationId xmlns:p14="http://schemas.microsoft.com/office/powerpoint/2010/main" val="7661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3EDD-C0B5-CB1F-7884-D5300122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7FD40B-6AC7-2FDC-7643-CE021E4A8CC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E880DD-B733-072F-9AEF-0BE654CA47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Congested Roads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326D6-F076-FA4F-6743-43DD7CBABFD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B19A82F-2B7F-9713-98A2-38874271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9D4D1E3-89E6-4535-40D9-60E71814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20EDCC-F147-401C-9824-22215D1CE83D}"/>
              </a:ext>
            </a:extLst>
          </p:cNvPr>
          <p:cNvSpPr txBox="1">
            <a:spLocks/>
          </p:cNvSpPr>
          <p:nvPr/>
        </p:nvSpPr>
        <p:spPr>
          <a:xfrm>
            <a:off x="4743450" y="1300900"/>
            <a:ext cx="6988176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Heavy traffic is another modern example of the Tragedy of the Commons.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Well-functioning roads are common resources: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A toll-free road can be used by anyone.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If too many drivers use the road at once, the quality of travel declines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Negative Externality: Congestion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Some solutions: Implement tolls as a corrective tax, increase toll prices during rush hours, or impose taxes on gasoline.</a:t>
            </a:r>
          </a:p>
        </p:txBody>
      </p:sp>
      <p:pic>
        <p:nvPicPr>
          <p:cNvPr id="5124" name="Picture 4" descr="How Cities Are Trying to Avert Gridlock After Coronavirus Lockdowns - The  New York Times">
            <a:extLst>
              <a:ext uri="{FF2B5EF4-FFF2-40B4-BE49-F238E27FC236}">
                <a16:creationId xmlns:a16="http://schemas.microsoft.com/office/drawing/2014/main" id="{5A87EF36-C423-D56B-5629-C8CC045D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0" r="3312"/>
          <a:stretch>
            <a:fillRect/>
          </a:stretch>
        </p:blipFill>
        <p:spPr bwMode="auto">
          <a:xfrm>
            <a:off x="457197" y="1427532"/>
            <a:ext cx="420052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C2AB-530E-7B18-0EA8-AC28D6EC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DAFF9F-36FD-180D-533E-F3BA6648213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052CBE-AF5B-F852-2A03-3EAFEDA0EB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The Wall Street Journal (2023, September 22). </a:t>
            </a:r>
            <a:r>
              <a:rPr lang="en-US" sz="2400" i="1" dirty="0">
                <a:solidFill>
                  <a:schemeClr val="bg1"/>
                </a:solidFill>
              </a:rPr>
              <a:t>New York City’s New Congestion Pricing, Explained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https://youtu.be/hgurrvho_Ug?si=dLfxllw_W3vRBMwv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867C6-E449-3FE7-FB93-94D8646EE98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1F29DCC-C84B-91D1-C005-044A5D54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81D7791-6783-58DA-D8D7-2A2126DD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New York City’s New Congestion Pricing, Explained">
            <a:hlinkClick r:id="" action="ppaction://media"/>
            <a:extLst>
              <a:ext uri="{FF2B5EF4-FFF2-40B4-BE49-F238E27FC236}">
                <a16:creationId xmlns:a16="http://schemas.microsoft.com/office/drawing/2014/main" id="{785873A5-8346-DDCA-38B6-867BFA0470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431D-7A0D-499E-EBCD-B3136A01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AAB693-0876-725B-3E80-C266F37A43B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3481D-10B4-A148-5F95-FC0D5AE51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International Waters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96F33-0605-992C-30C1-5E73B3ED206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2185E8E-A94C-A08B-03C9-58D310F5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CCCAE98-F5D9-7AA8-CAB8-75045A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DC83F-8401-AAF7-E31E-FE78CACBD834}"/>
              </a:ext>
            </a:extLst>
          </p:cNvPr>
          <p:cNvSpPr txBox="1">
            <a:spLocks/>
          </p:cNvSpPr>
          <p:nvPr/>
        </p:nvSpPr>
        <p:spPr>
          <a:xfrm>
            <a:off x="6772274" y="1300900"/>
            <a:ext cx="5038725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International waters, also called the high seas, are areas of the ocean that lie beyond any nation’s jurisdiction.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high seas are common resources: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Open to all nations under international law.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Overfishing, pollution, and deep-sea mining diminish the ecological quality of the ocean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Externality: Environmental harm in one region affects global ecosystems.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42818-16A3-4D4A-C684-B518CFD6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" y="1427532"/>
            <a:ext cx="62337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Different Kinds of Goods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0392-DF1B-B40E-77C0-E0AC0D1B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E0D76A-5FFB-A5AA-767F-9B390F020E5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655301-49A3-FB59-6D09-415BF77BC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300" dirty="0">
                <a:solidFill>
                  <a:schemeClr val="bg1"/>
                </a:solidFill>
              </a:rPr>
              <a:t>LSE (2023, May 24). </a:t>
            </a:r>
            <a:r>
              <a:rPr lang="en-US" sz="2300" i="1" dirty="0">
                <a:solidFill>
                  <a:schemeClr val="bg1"/>
                </a:solidFill>
              </a:rPr>
              <a:t>The High Seas Treaty: the agreement on biodiversity beyond national jurisdiction |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300" i="1" dirty="0">
                <a:solidFill>
                  <a:schemeClr val="bg1"/>
                </a:solidFill>
              </a:rPr>
              <a:t>  LSE Research </a:t>
            </a:r>
            <a:r>
              <a:rPr lang="en-US" sz="2300" dirty="0">
                <a:solidFill>
                  <a:schemeClr val="bg1"/>
                </a:solidFill>
              </a:rPr>
              <a:t>[Video]. YouTube. https://youtu.be/i0o9UvhJA-M?si=K-b7lpZ0cTICRLEa</a:t>
            </a:r>
            <a:endParaRPr lang="en-US" sz="23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C4427-FCAB-337D-DB5F-BA84F21B47F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0DD1CEC-00BD-0411-143F-4D6E1816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AAB3A04-9E76-4C39-1CDB-C272ACE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The High Seas Treaty: the agreement on biodiversity beyond national jurisdiction | LSE Research">
            <a:hlinkClick r:id="" action="ppaction://media"/>
            <a:extLst>
              <a:ext uri="{FF2B5EF4-FFF2-40B4-BE49-F238E27FC236}">
                <a16:creationId xmlns:a16="http://schemas.microsoft.com/office/drawing/2014/main" id="{E854CC0E-BDE1-A5C3-F667-5212E3E335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5BA85-516E-8B72-11A0-4B06F2A3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3B850-6BF5-DCB5-57FF-F4FDDE9B0561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</a:t>
            </a:r>
            <a:r>
              <a:rPr lang="en-US" sz="4800">
                <a:solidFill>
                  <a:schemeClr val="bg1"/>
                </a:solidFill>
              </a:rPr>
              <a:t>Chapter 11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8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9591-C524-EA4B-D0F6-519365BC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158F-174C-DECE-2238-21BD2242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Markets fail to achieve efficiency and run into market failure when something of value has no price attached to it, and the government can potentially solve it: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Establish property rights and allow the market to self-correct.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Regulate private behavior.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 tax revenue to supply undersupplied goods.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Excludable: A good is excludable if people can be prevented from using it.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Rival in Consumption: A good is rival in consumption if one person’s use reduces another’s ability to use it.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Public Goods: Goods that are non-excludable and non-rival in consumption.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Common Resources: Goods that are non-excludable but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9CF70-A65D-B843-4AEB-8B7692201B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E2B3-3228-C754-73A2-6349DBF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003BA-74C8-03D4-28C2-F2AD1532AE8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CE243-F385-3907-7CB6-7F2C0BEA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A5AC3-B79F-D41E-98BD-BFF76C73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5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B4D1-F016-F92C-0D25-C03AE559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1A1D-D704-5BBB-8C3F-83A87594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Up to this point, we have been making two implicit assumptions about the goods and services we analyzed: they were rival in consumption and excludable.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Rivalry in Consumption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one person’s use of a unit of a good reduces another person’s ability to use it, the good is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If someone drinks a cup of coffee, it is gone, and nobody else can have that same cup of coffee.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Excludability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people can be prevented from using a good, it is 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If a cup of coffee belongs to you, nobody else can consume that same cup.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Goods that are both excludable and rival in consumption are called </a:t>
            </a:r>
            <a:r>
              <a:rPr lang="en-US" sz="2400" b="1" dirty="0"/>
              <a:t>Private Goods</a:t>
            </a:r>
            <a:r>
              <a:rPr lang="en-US" sz="2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5312-CEA4-4C5C-29F5-E9620545896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8411-B13F-E5DD-D425-0D0F3C90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Different Kinds of Goods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EBECF-FBED-7587-FA52-3887C84ED6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B3B5A-A987-9211-9CD2-AB0225DA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FBC-A80F-5E94-DCB5-3455FE55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B19D-7DF9-E544-3C67-9392D683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15E4-3A17-731E-D9DB-11ABFAE6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025" y="1300900"/>
            <a:ext cx="763702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goods are rival in consumption, meaning that if one person consumes the good, another cannot consume it: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A cup of coffee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Fish in the local lake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non-rival in consumption, meaning that even if one person consumes the good, others can still enjoy it simultaneously: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Tornado sirens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Streaming movies on Netflix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one person’s use of a unit of a good reduces another person’s ability to use it, the good is rival in consumption.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F6EB5-F7A5-1136-B672-4A8D5001331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9C362-6406-E3D8-791C-2E875D1E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Rival vs. Non-Rival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F7547-3332-5D71-FB9A-9387D38F015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0604B-95CA-E5C8-A6C3-647F7F8C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7CC72-4A3A-F48F-0221-1052C045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629E3-3652-D438-1221-1C6804999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50968"/>
          <a:stretch/>
        </p:blipFill>
        <p:spPr bwMode="auto">
          <a:xfrm>
            <a:off x="457199" y="1300900"/>
            <a:ext cx="3371849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CFC390D-7C0C-ED3E-DD4F-C07FE5C56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r="520"/>
          <a:stretch/>
        </p:blipFill>
        <p:spPr bwMode="auto">
          <a:xfrm>
            <a:off x="442477" y="3834550"/>
            <a:ext cx="3401292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8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61E0-7D5E-B305-011B-72E6F6CC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7BD71-9D75-8315-BF30-E3D606F628B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2B92A-26C0-1153-7A15-23BC3F96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Excludable vs. Non-Excludable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27CDD-3B9C-42FF-1E20-2F04580BEAD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FAB79-E604-55E9-EDA5-5D5DAFA7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6C6ED-529D-905C-EF51-FF0040F7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54B8C5-E209-F5B7-FEBE-6B86AB3F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excludable in consumption, meaning that consumers can be prevented from using the good: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A cup of coffee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Streaming movies on Netflix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non-excludable in consumption, meaning that consumers cannot be prevented from using the good: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Fish in the local lake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Tornado sirens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people can be prevented from using a good, it is excludable.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68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A256-A44B-0122-0588-44DF657D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999E8-2605-5533-746D-1C7306DE72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80698-6D86-5A50-9258-DC137DE8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Different Kinds of Goods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9A8F5-4590-BC7A-5EB6-03BFD9EB88F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47643-0CFA-9B0F-9EF6-AC3519D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C63FE-14A5-187E-99A7-DE1EA9F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33F896-D0A2-0016-7DDB-8CF23A5C1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25837"/>
              </p:ext>
            </p:extLst>
          </p:nvPr>
        </p:nvGraphicFramePr>
        <p:xfrm>
          <a:off x="457198" y="1300899"/>
          <a:ext cx="11189856" cy="482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952">
                  <a:extLst>
                    <a:ext uri="{9D8B030D-6E8A-4147-A177-3AD203B41FA5}">
                      <a16:colId xmlns:a16="http://schemas.microsoft.com/office/drawing/2014/main" val="2516720455"/>
                    </a:ext>
                  </a:extLst>
                </a:gridCol>
                <a:gridCol w="3729952">
                  <a:extLst>
                    <a:ext uri="{9D8B030D-6E8A-4147-A177-3AD203B41FA5}">
                      <a16:colId xmlns:a16="http://schemas.microsoft.com/office/drawing/2014/main" val="3672241279"/>
                    </a:ext>
                  </a:extLst>
                </a:gridCol>
                <a:gridCol w="3729952">
                  <a:extLst>
                    <a:ext uri="{9D8B030D-6E8A-4147-A177-3AD203B41FA5}">
                      <a16:colId xmlns:a16="http://schemas.microsoft.com/office/drawing/2014/main" val="754873194"/>
                    </a:ext>
                  </a:extLst>
                </a:gridCol>
              </a:tblGrid>
              <a:tr h="160789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Rival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Non-Rival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718382"/>
                  </a:ext>
                </a:extLst>
              </a:tr>
              <a:tr h="16078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Excludable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Private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“A cup of coffee”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Club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“Streaming movies on Netflix”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149982"/>
                  </a:ext>
                </a:extLst>
              </a:tr>
              <a:tr h="16078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Non-Excludable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Common Resources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“Fish in the local lake”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Public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“Tornado sirens”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93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BB8F-C922-001A-D7F1-E5AA161A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BA190A-1654-6F70-7F46-EF62E702C5A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795D9-73CF-CCAC-2E1A-185FB31ED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How are Roads Classified?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97BC4-E272-11C3-DD39-DDD93C359DC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3314D33-59A6-08C4-0B0B-694C9E26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A0F2E7A-6D63-E108-7D62-746DBE59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7A4DE4-479A-028E-3BC2-DDF04437E43B}"/>
              </a:ext>
            </a:extLst>
          </p:cNvPr>
          <p:cNvSpPr txBox="1">
            <a:spLocks/>
          </p:cNvSpPr>
          <p:nvPr/>
        </p:nvSpPr>
        <p:spPr>
          <a:xfrm>
            <a:off x="5915025" y="1300900"/>
            <a:ext cx="581660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Are roads Excludable?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Yes: There are private roads and toll roads that are 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No: Most roads are public and toll-free.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Are roads Rival in Consumption?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Yes: In heavily congested areas, roads can be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No: As long as the road is not congested, it is non-rival in consumption.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answer is “it depends.”</a:t>
            </a:r>
          </a:p>
        </p:txBody>
      </p:sp>
      <p:pic>
        <p:nvPicPr>
          <p:cNvPr id="6146" name="Picture 2" descr="Traffic on the 405 can be awful, but let's get real | UCLA">
            <a:extLst>
              <a:ext uri="{FF2B5EF4-FFF2-40B4-BE49-F238E27FC236}">
                <a16:creationId xmlns:a16="http://schemas.microsoft.com/office/drawing/2014/main" id="{74DA1F02-FBDA-A88F-C723-2CAD1EFB8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r="12083"/>
          <a:stretch>
            <a:fillRect/>
          </a:stretch>
        </p:blipFill>
        <p:spPr bwMode="auto">
          <a:xfrm>
            <a:off x="457199" y="1427532"/>
            <a:ext cx="538162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9A38-8B8E-329D-C5B4-6D2B6A4E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0F2EF-0142-E0CE-0AC9-A320D18BE4C4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Public Goods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0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12398</TotalTime>
  <Words>2576</Words>
  <Application>Microsoft Office PowerPoint</Application>
  <PresentationFormat>Custom</PresentationFormat>
  <Paragraphs>292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Arial</vt:lpstr>
      <vt:lpstr>Calibri</vt:lpstr>
      <vt:lpstr>Garamond</vt:lpstr>
      <vt:lpstr>Office Theme</vt:lpstr>
      <vt:lpstr>PowerPoint Presentation</vt:lpstr>
      <vt:lpstr>  Preview</vt:lpstr>
      <vt:lpstr>PowerPoint Presentation</vt:lpstr>
      <vt:lpstr>  Different Kinds of Goods</vt:lpstr>
      <vt:lpstr>  Rival vs. Non-Rival</vt:lpstr>
      <vt:lpstr>  Excludable vs. Non-Excludable</vt:lpstr>
      <vt:lpstr>  Different Kinds of Goods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Common Resources: Clean 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398</cp:revision>
  <dcterms:created xsi:type="dcterms:W3CDTF">2013-01-27T09:14:16Z</dcterms:created>
  <dcterms:modified xsi:type="dcterms:W3CDTF">2025-11-02T17:11:41Z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